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9"/>
  </p:notesMasterIdLst>
  <p:sldIdLst>
    <p:sldId id="262" r:id="rId4"/>
    <p:sldId id="259" r:id="rId5"/>
    <p:sldId id="258" r:id="rId6"/>
    <p:sldId id="260" r:id="rId7"/>
    <p:sldId id="261" r:id="rId8"/>
  </p:sldIdLst>
  <p:sldSz cx="9144000" cy="6858000" type="screen4x3"/>
  <p:notesSz cx="6953250" cy="9239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D1912"/>
    <a:srgbClr val="DEA900"/>
    <a:srgbClr val="EEB5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p:cViewPr varScale="1">
        <p:scale>
          <a:sx n="101" d="100"/>
          <a:sy n="101" d="100"/>
        </p:scale>
        <p:origin x="126" y="282"/>
      </p:cViewPr>
      <p:guideLst>
        <p:guide orient="horz" pos="2160"/>
        <p:guide pos="2880"/>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075" cy="461963"/>
          </a:xfrm>
          <a:prstGeom prst="rect">
            <a:avLst/>
          </a:prstGeom>
        </p:spPr>
        <p:txBody>
          <a:bodyPr vert="horz" lIns="92528" tIns="46264" rIns="92528" bIns="46264" rtlCol="0"/>
          <a:lstStyle>
            <a:lvl1pPr algn="l">
              <a:defRPr sz="1200"/>
            </a:lvl1pPr>
          </a:lstStyle>
          <a:p>
            <a:endParaRPr lang="en-US" dirty="0"/>
          </a:p>
        </p:txBody>
      </p:sp>
      <p:sp>
        <p:nvSpPr>
          <p:cNvPr id="3" name="Date Placeholder 2"/>
          <p:cNvSpPr>
            <a:spLocks noGrp="1"/>
          </p:cNvSpPr>
          <p:nvPr>
            <p:ph type="dt" idx="1"/>
          </p:nvPr>
        </p:nvSpPr>
        <p:spPr>
          <a:xfrm>
            <a:off x="3938566" y="0"/>
            <a:ext cx="3013075" cy="461963"/>
          </a:xfrm>
          <a:prstGeom prst="rect">
            <a:avLst/>
          </a:prstGeom>
        </p:spPr>
        <p:txBody>
          <a:bodyPr vert="horz" lIns="92528" tIns="46264" rIns="92528" bIns="46264" rtlCol="0"/>
          <a:lstStyle>
            <a:lvl1pPr algn="r">
              <a:defRPr sz="1200"/>
            </a:lvl1pPr>
          </a:lstStyle>
          <a:p>
            <a:fld id="{4BFE145F-C6F0-452B-9CF7-C100BE1F2A06}" type="datetimeFigureOut">
              <a:rPr lang="en-US" smtClean="0"/>
              <a:t>10/20/2015</a:t>
            </a:fld>
            <a:endParaRPr lang="en-US" dirty="0"/>
          </a:p>
        </p:txBody>
      </p:sp>
      <p:sp>
        <p:nvSpPr>
          <p:cNvPr id="4" name="Slide Image Placeholder 3"/>
          <p:cNvSpPr>
            <a:spLocks noGrp="1" noRot="1" noChangeAspect="1"/>
          </p:cNvSpPr>
          <p:nvPr>
            <p:ph type="sldImg" idx="2"/>
          </p:nvPr>
        </p:nvSpPr>
        <p:spPr>
          <a:xfrm>
            <a:off x="1166813" y="693738"/>
            <a:ext cx="4619625" cy="3463925"/>
          </a:xfrm>
          <a:prstGeom prst="rect">
            <a:avLst/>
          </a:prstGeom>
          <a:noFill/>
          <a:ln w="12700">
            <a:solidFill>
              <a:prstClr val="black"/>
            </a:solidFill>
          </a:ln>
        </p:spPr>
        <p:txBody>
          <a:bodyPr vert="horz" lIns="92528" tIns="46264" rIns="92528" bIns="46264" rtlCol="0" anchor="ctr"/>
          <a:lstStyle/>
          <a:p>
            <a:endParaRPr lang="en-US" dirty="0"/>
          </a:p>
        </p:txBody>
      </p:sp>
      <p:sp>
        <p:nvSpPr>
          <p:cNvPr id="5" name="Notes Placeholder 4"/>
          <p:cNvSpPr>
            <a:spLocks noGrp="1"/>
          </p:cNvSpPr>
          <p:nvPr>
            <p:ph type="body" sz="quarter" idx="3"/>
          </p:nvPr>
        </p:nvSpPr>
        <p:spPr>
          <a:xfrm>
            <a:off x="695325" y="4388644"/>
            <a:ext cx="5562600" cy="4157663"/>
          </a:xfrm>
          <a:prstGeom prst="rect">
            <a:avLst/>
          </a:prstGeom>
        </p:spPr>
        <p:txBody>
          <a:bodyPr vert="horz" lIns="92528" tIns="46264" rIns="92528" bIns="4626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5684"/>
            <a:ext cx="3013075" cy="461963"/>
          </a:xfrm>
          <a:prstGeom prst="rect">
            <a:avLst/>
          </a:prstGeom>
        </p:spPr>
        <p:txBody>
          <a:bodyPr vert="horz" lIns="92528" tIns="46264" rIns="92528" bIns="46264"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8566" y="8775684"/>
            <a:ext cx="3013075" cy="461963"/>
          </a:xfrm>
          <a:prstGeom prst="rect">
            <a:avLst/>
          </a:prstGeom>
        </p:spPr>
        <p:txBody>
          <a:bodyPr vert="horz" lIns="92528" tIns="46264" rIns="92528" bIns="46264" rtlCol="0" anchor="b"/>
          <a:lstStyle>
            <a:lvl1pPr algn="r">
              <a:defRPr sz="1200"/>
            </a:lvl1pPr>
          </a:lstStyle>
          <a:p>
            <a:fld id="{7B8E01FD-62BB-4B2C-AFCF-21ACFDA91745}" type="slidenum">
              <a:rPr lang="en-US" smtClean="0"/>
              <a:t>‹#›</a:t>
            </a:fld>
            <a:endParaRPr lang="en-US" dirty="0"/>
          </a:p>
        </p:txBody>
      </p:sp>
    </p:spTree>
    <p:extLst>
      <p:ext uri="{BB962C8B-B14F-4D97-AF65-F5344CB8AC3E}">
        <p14:creationId xmlns:p14="http://schemas.microsoft.com/office/powerpoint/2010/main" val="7690452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10/20/2015 11:08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2</a:t>
            </a:fld>
            <a:endParaRPr lang="en-US" dirty="0"/>
          </a:p>
        </p:txBody>
      </p:sp>
    </p:spTree>
    <p:extLst>
      <p:ext uri="{BB962C8B-B14F-4D97-AF65-F5344CB8AC3E}">
        <p14:creationId xmlns:p14="http://schemas.microsoft.com/office/powerpoint/2010/main" val="42293545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10/20/2015 11:08 AM</a:t>
            </a:fld>
            <a:endParaRPr lang="en-US" dirty="0"/>
          </a:p>
        </p:txBody>
      </p:sp>
      <p:sp>
        <p:nvSpPr>
          <p:cNvPr id="6" name="Footer Placeholder 5"/>
          <p:cNvSpPr>
            <a:spLocks noGrp="1"/>
          </p:cNvSpPr>
          <p:nvPr>
            <p:ph type="ftr" sz="quarter" idx="12"/>
          </p:nvPr>
        </p:nvSpPr>
        <p:spPr/>
        <p:txBody>
          <a:bodyPr/>
          <a:lstStyle/>
          <a:p>
            <a:r>
              <a:rPr lang="en-US" dirty="0" smtClean="0">
                <a:solidFill>
                  <a:srgbClr val="000000"/>
                </a:solidFill>
              </a:rPr>
              <a:t>© 2007 Microsoft Corporation. All rights reserved. Microsoft, Windows, Windows Vista and other product names are or may be registered trademarks and/or trademarks in the U.S. and/or other countries.</a:t>
            </a:r>
          </a:p>
          <a:p>
            <a:r>
              <a:rPr lang="en-US" dirty="0" smtClean="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dirty="0" smtClean="0">
                <a:solidFill>
                  <a:srgbClr val="000000"/>
                </a:solidFill>
              </a:rPr>
            </a:br>
            <a:r>
              <a:rPr lang="en-US" dirty="0" smtClean="0">
                <a:solidFill>
                  <a:srgbClr val="000000"/>
                </a:solidFill>
              </a:rPr>
              <a:t>MICROSOFT MAKES NO WARRANTIES, EXPRESS, IMPLIED OR STATUTORY, AS TO THE INFORMATION IN THIS PRESENTATION.</a:t>
            </a:r>
          </a:p>
          <a:p>
            <a:endParaRPr lang="en-US" dirty="0"/>
          </a:p>
        </p:txBody>
      </p:sp>
      <p:sp>
        <p:nvSpPr>
          <p:cNvPr id="7" name="Slide Number Placeholder 6"/>
          <p:cNvSpPr>
            <a:spLocks noGrp="1"/>
          </p:cNvSpPr>
          <p:nvPr>
            <p:ph type="sldNum" sz="quarter" idx="13"/>
          </p:nvPr>
        </p:nvSpPr>
        <p:spPr/>
        <p:txBody>
          <a:bodyPr/>
          <a:lstStyle/>
          <a:p>
            <a:fld id="{EC87E0CF-87F6-4B58-B8B8-DCAB2DAAF3CA}" type="slidenum">
              <a:rPr lang="en-US" smtClean="0"/>
              <a:pPr/>
              <a:t>3</a:t>
            </a:fld>
            <a:endParaRPr lang="en-US" dirty="0"/>
          </a:p>
        </p:txBody>
      </p:sp>
    </p:spTree>
    <p:extLst>
      <p:ext uri="{BB962C8B-B14F-4D97-AF65-F5344CB8AC3E}">
        <p14:creationId xmlns:p14="http://schemas.microsoft.com/office/powerpoint/2010/main" val="29380378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B263312-38AA-4E1E-B2B5-0F8F122B24FE}" type="slidenum">
              <a:rPr lang="en-US" smtClean="0"/>
              <a:pPr/>
              <a:t>4</a:t>
            </a:fld>
            <a:endParaRPr lang="en-US" dirty="0"/>
          </a:p>
        </p:txBody>
      </p:sp>
    </p:spTree>
    <p:extLst>
      <p:ext uri="{BB962C8B-B14F-4D97-AF65-F5344CB8AC3E}">
        <p14:creationId xmlns:p14="http://schemas.microsoft.com/office/powerpoint/2010/main" val="1983413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098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n-US" dirty="0" smtClean="0"/>
              <a:t>MTSU Environmental Health and Safety Metrics – September 2015</a:t>
            </a:r>
            <a:endParaRPr lang="en-US" dirty="0"/>
          </a:p>
        </p:txBody>
      </p:sp>
      <p:sp>
        <p:nvSpPr>
          <p:cNvPr id="3" name="Text Placeholder 2"/>
          <p:cNvSpPr>
            <a:spLocks noGrp="1"/>
          </p:cNvSpPr>
          <p:nvPr>
            <p:ph type="body" sz="quarter" idx="10"/>
          </p:nvPr>
        </p:nvSpPr>
        <p:spPr>
          <a:xfrm>
            <a:off x="304800" y="2286000"/>
            <a:ext cx="8382000" cy="2609945"/>
          </a:xfrm>
        </p:spPr>
        <p:txBody>
          <a:bodyPr/>
          <a:lstStyle/>
          <a:p>
            <a:r>
              <a:rPr lang="en-US" dirty="0" smtClean="0"/>
              <a:t>Campus Support Services</a:t>
            </a:r>
          </a:p>
          <a:p>
            <a:r>
              <a:rPr lang="en-US" dirty="0" smtClean="0"/>
              <a:t>Training</a:t>
            </a:r>
          </a:p>
          <a:p>
            <a:r>
              <a:rPr lang="en-US" dirty="0" smtClean="0"/>
              <a:t>Compliance and Permitting</a:t>
            </a:r>
          </a:p>
          <a:p>
            <a:r>
              <a:rPr lang="en-US" dirty="0" smtClean="0"/>
              <a:t>Major Events</a:t>
            </a:r>
          </a:p>
          <a:p>
            <a:endParaRPr lang="en-US" dirty="0"/>
          </a:p>
        </p:txBody>
      </p:sp>
    </p:spTree>
    <p:extLst>
      <p:ext uri="{BB962C8B-B14F-4D97-AF65-F5344CB8AC3E}">
        <p14:creationId xmlns:p14="http://schemas.microsoft.com/office/powerpoint/2010/main" val="3843439633"/>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163395"/>
          </a:xfrm>
        </p:spPr>
        <p:txBody>
          <a:bodyPr>
            <a:normAutofit fontScale="90000"/>
          </a:bodyPr>
          <a:lstStyle/>
          <a:p>
            <a:r>
              <a:rPr lang="en-US" sz="6000" dirty="0" smtClean="0"/>
              <a:t>Campus Support Services</a:t>
            </a:r>
            <a:r>
              <a:rPr lang="en-US" dirty="0" smtClean="0"/>
              <a:t/>
            </a:r>
            <a:br>
              <a:rPr lang="en-US" dirty="0" smtClean="0"/>
            </a:br>
            <a:endParaRPr lang="en-US" dirty="0">
              <a:solidFill>
                <a:schemeClr val="tx2"/>
              </a:solidFill>
            </a:endParaRPr>
          </a:p>
        </p:txBody>
      </p:sp>
      <p:sp>
        <p:nvSpPr>
          <p:cNvPr id="3" name="Text Placeholder 2"/>
          <p:cNvSpPr>
            <a:spLocks noGrp="1"/>
          </p:cNvSpPr>
          <p:nvPr>
            <p:ph type="body" sz="quarter" idx="10"/>
          </p:nvPr>
        </p:nvSpPr>
        <p:spPr>
          <a:xfrm>
            <a:off x="381000" y="1219200"/>
            <a:ext cx="8382000" cy="5486400"/>
          </a:xfrm>
        </p:spPr>
        <p:txBody>
          <a:bodyPr>
            <a:normAutofit lnSpcReduction="10000"/>
          </a:bodyPr>
          <a:lstStyle/>
          <a:p>
            <a:r>
              <a:rPr lang="en-US" dirty="0" smtClean="0"/>
              <a:t>Inspections (66)</a:t>
            </a:r>
          </a:p>
          <a:p>
            <a:pPr lvl="1"/>
            <a:r>
              <a:rPr lang="en-US" dirty="0" smtClean="0"/>
              <a:t>Lab Safety Inspections</a:t>
            </a:r>
          </a:p>
          <a:p>
            <a:pPr lvl="2"/>
            <a:r>
              <a:rPr lang="en-US" dirty="0" smtClean="0"/>
              <a:t>Established a laboratory audit program for the university to be implemented campus wide, bi-annually. </a:t>
            </a:r>
            <a:br>
              <a:rPr lang="en-US" dirty="0" smtClean="0"/>
            </a:br>
            <a:endParaRPr lang="en-US" dirty="0" smtClean="0"/>
          </a:p>
          <a:p>
            <a:pPr lvl="2"/>
            <a:r>
              <a:rPr lang="en-US" dirty="0" smtClean="0"/>
              <a:t>2014-2015 Inaugural year for the start of the laboratory inspection system </a:t>
            </a:r>
            <a:br>
              <a:rPr lang="en-US" dirty="0" smtClean="0"/>
            </a:br>
            <a:endParaRPr lang="en-US" dirty="0" smtClean="0"/>
          </a:p>
          <a:p>
            <a:pPr lvl="3"/>
            <a:r>
              <a:rPr lang="en-US" b="1" dirty="0" smtClean="0">
                <a:solidFill>
                  <a:srgbClr val="FFC000"/>
                </a:solidFill>
              </a:rPr>
              <a:t>14 Lab inspections were completed in September 2015</a:t>
            </a:r>
          </a:p>
          <a:p>
            <a:pPr lvl="3"/>
            <a:r>
              <a:rPr lang="en-US" dirty="0" smtClean="0"/>
              <a:t>All New Science Building labs have been inspected at least twice to date</a:t>
            </a:r>
          </a:p>
          <a:p>
            <a:r>
              <a:rPr lang="en-US" dirty="0" smtClean="0"/>
              <a:t>Consultations (10)</a:t>
            </a:r>
          </a:p>
          <a:p>
            <a:r>
              <a:rPr lang="en-US" dirty="0" smtClean="0"/>
              <a:t>Work Orders (270)</a:t>
            </a:r>
          </a:p>
        </p:txBody>
      </p:sp>
    </p:spTree>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r>
              <a:rPr lang="en-US" sz="5400" dirty="0" smtClean="0"/>
              <a:t>Training </a:t>
            </a:r>
            <a:endParaRPr lang="en-US" sz="5400" dirty="0"/>
          </a:p>
        </p:txBody>
      </p:sp>
      <p:sp>
        <p:nvSpPr>
          <p:cNvPr id="3" name="Text Placeholder 2"/>
          <p:cNvSpPr>
            <a:spLocks noGrp="1"/>
          </p:cNvSpPr>
          <p:nvPr>
            <p:ph type="body" sz="quarter" idx="10"/>
          </p:nvPr>
        </p:nvSpPr>
        <p:spPr>
          <a:xfrm>
            <a:off x="343930" y="1143000"/>
            <a:ext cx="8382000" cy="5269135"/>
          </a:xfrm>
        </p:spPr>
        <p:txBody>
          <a:bodyPr/>
          <a:lstStyle/>
          <a:p>
            <a:r>
              <a:rPr lang="en-US" dirty="0" smtClean="0"/>
              <a:t>447 MTSU employees took the online safety modules in September 2015</a:t>
            </a:r>
          </a:p>
          <a:p>
            <a:r>
              <a:rPr lang="en-US" dirty="0" smtClean="0"/>
              <a:t>SPCC (Spill Prevention Control &amp; Countermeasures) Training for Chemical Inventory – 24</a:t>
            </a:r>
          </a:p>
          <a:p>
            <a:r>
              <a:rPr lang="en-US" dirty="0" smtClean="0"/>
              <a:t>Developed &amp; maintained 7 online training modules </a:t>
            </a:r>
          </a:p>
          <a:p>
            <a:r>
              <a:rPr lang="en-US" b="1" dirty="0" smtClean="0">
                <a:solidFill>
                  <a:srgbClr val="FFC000"/>
                </a:solidFill>
              </a:rPr>
              <a:t>1,803 MTSU employees have been trained 01/01-09/30/15</a:t>
            </a:r>
          </a:p>
          <a:p>
            <a:r>
              <a:rPr lang="en-US" dirty="0" smtClean="0"/>
              <a:t>Additional training modules are in development with ETSU</a:t>
            </a:r>
          </a:p>
        </p:txBody>
      </p:sp>
    </p:spTree>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382000" cy="747897"/>
          </a:xfrm>
        </p:spPr>
        <p:txBody>
          <a:bodyPr/>
          <a:lstStyle/>
          <a:p>
            <a:r>
              <a:rPr lang="en-US" sz="5400" dirty="0" smtClean="0"/>
              <a:t>Compliance and Permitting</a:t>
            </a:r>
            <a:endParaRPr lang="en-US" sz="5400" dirty="0"/>
          </a:p>
        </p:txBody>
      </p:sp>
      <p:sp>
        <p:nvSpPr>
          <p:cNvPr id="4" name="TextBox 3"/>
          <p:cNvSpPr txBox="1"/>
          <p:nvPr/>
        </p:nvSpPr>
        <p:spPr>
          <a:xfrm>
            <a:off x="838200" y="1524000"/>
            <a:ext cx="7543800" cy="5047536"/>
          </a:xfrm>
          <a:prstGeom prst="rect">
            <a:avLst/>
          </a:prstGeom>
          <a:noFill/>
        </p:spPr>
        <p:txBody>
          <a:bodyPr wrap="square" rtlCol="0">
            <a:spAutoFit/>
          </a:bodyPr>
          <a:lstStyle/>
          <a:p>
            <a:pPr marL="285750" indent="-285750">
              <a:buFont typeface="Arial" panose="020B0604020202020204" pitchFamily="34" charset="0"/>
              <a:buChar char="•"/>
            </a:pPr>
            <a:r>
              <a:rPr lang="en-US" sz="3200" b="1" dirty="0" smtClean="0">
                <a:solidFill>
                  <a:srgbClr val="FFC000"/>
                </a:solidFill>
              </a:rPr>
              <a:t>Radiation Safety</a:t>
            </a:r>
          </a:p>
          <a:p>
            <a:pPr marL="742950" lvl="1" indent="-285750">
              <a:buFont typeface="Arial" panose="020B0604020202020204" pitchFamily="34" charset="0"/>
              <a:buChar char="•"/>
            </a:pPr>
            <a:r>
              <a:rPr lang="en-US" sz="3200" b="1" dirty="0" smtClean="0">
                <a:solidFill>
                  <a:srgbClr val="FFC000"/>
                </a:solidFill>
              </a:rPr>
              <a:t>TDEC  approved the Academic Research license on September 14</a:t>
            </a:r>
          </a:p>
          <a:p>
            <a:endParaRPr lang="en-US" sz="2800" b="1" dirty="0">
              <a:solidFill>
                <a:schemeClr val="accent1">
                  <a:lumMod val="75000"/>
                </a:schemeClr>
              </a:solidFill>
            </a:endParaRPr>
          </a:p>
          <a:p>
            <a:pPr marL="1200150" lvl="2" indent="-285750">
              <a:buFont typeface="Arial" panose="020B0604020202020204" pitchFamily="34" charset="0"/>
              <a:buChar char="•"/>
            </a:pPr>
            <a:r>
              <a:rPr lang="en-US" sz="2400" dirty="0" smtClean="0"/>
              <a:t>License approves the usage of H-3, C-14, P-32, S-35 and I-125 in any form with specified quantity for each isotopes</a:t>
            </a:r>
          </a:p>
          <a:p>
            <a:pPr marL="285750" indent="-285750">
              <a:buFont typeface="Arial" panose="020B0604020202020204" pitchFamily="34" charset="0"/>
              <a:buChar char="•"/>
            </a:pPr>
            <a:endParaRPr lang="en-US" dirty="0"/>
          </a:p>
          <a:p>
            <a:pPr marL="1200150" lvl="2" indent="-285750">
              <a:buFont typeface="Arial" panose="020B0604020202020204" pitchFamily="34" charset="0"/>
              <a:buChar char="•"/>
            </a:pPr>
            <a:r>
              <a:rPr lang="en-US" sz="2400" dirty="0" smtClean="0"/>
              <a:t>Radiation Safety Committee has been established and meets quarterly</a:t>
            </a:r>
          </a:p>
          <a:p>
            <a:endParaRPr lang="en-US" sz="2400" dirty="0"/>
          </a:p>
          <a:p>
            <a:endParaRPr lang="en-US" dirty="0" smtClean="0"/>
          </a:p>
          <a:p>
            <a:endParaRPr lang="en-US" dirty="0"/>
          </a:p>
        </p:txBody>
      </p:sp>
    </p:spTree>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1329595"/>
          </a:xfrm>
        </p:spPr>
        <p:txBody>
          <a:bodyPr/>
          <a:lstStyle/>
          <a:p>
            <a:r>
              <a:rPr lang="en-US" dirty="0" smtClean="0"/>
              <a:t>Major Events</a:t>
            </a:r>
            <a:br>
              <a:rPr lang="en-US" dirty="0" smtClean="0"/>
            </a:br>
            <a:endParaRPr lang="en-US" dirty="0"/>
          </a:p>
        </p:txBody>
      </p:sp>
      <p:sp>
        <p:nvSpPr>
          <p:cNvPr id="3" name="TextBox 2"/>
          <p:cNvSpPr txBox="1"/>
          <p:nvPr/>
        </p:nvSpPr>
        <p:spPr>
          <a:xfrm>
            <a:off x="685800" y="792485"/>
            <a:ext cx="7696200" cy="5570756"/>
          </a:xfrm>
          <a:prstGeom prst="rect">
            <a:avLst/>
          </a:prstGeom>
          <a:noFill/>
        </p:spPr>
        <p:txBody>
          <a:bodyPr wrap="square" rtlCol="0">
            <a:spAutoFit/>
          </a:bodyPr>
          <a:lstStyle/>
          <a:p>
            <a:pPr marL="457200" indent="-457200">
              <a:buFont typeface="Wingdings" panose="05000000000000000000" pitchFamily="2" charset="2"/>
              <a:buChar char="Ø"/>
            </a:pPr>
            <a:r>
              <a:rPr lang="en-US" sz="3200" b="1" i="1" dirty="0" smtClean="0"/>
              <a:t>Community Events</a:t>
            </a:r>
          </a:p>
          <a:p>
            <a:pPr marL="742950" lvl="1" indent="-285750">
              <a:buFont typeface="Arial" panose="020B0604020202020204" pitchFamily="34" charset="0"/>
              <a:buChar char="•"/>
            </a:pPr>
            <a:r>
              <a:rPr lang="en-US" sz="2000" b="1" dirty="0" err="1" smtClean="0"/>
              <a:t>Oaklands</a:t>
            </a:r>
            <a:r>
              <a:rPr lang="en-US" sz="2000" b="1" dirty="0" smtClean="0"/>
              <a:t> </a:t>
            </a:r>
            <a:r>
              <a:rPr lang="en-US" sz="2000" b="1" dirty="0" smtClean="0"/>
              <a:t>Outreach </a:t>
            </a:r>
            <a:r>
              <a:rPr lang="en-US" sz="2000" dirty="0" smtClean="0"/>
              <a:t>– 2 events, 700+ elementary students</a:t>
            </a:r>
            <a:endParaRPr lang="en-US" sz="2000" dirty="0" smtClean="0"/>
          </a:p>
          <a:p>
            <a:pPr marL="742950" lvl="1" indent="-285750">
              <a:buFont typeface="Arial" panose="020B0604020202020204" pitchFamily="34" charset="0"/>
              <a:buChar char="•"/>
            </a:pPr>
            <a:r>
              <a:rPr lang="en-US" sz="2000" b="1" dirty="0" smtClean="0"/>
              <a:t>National Public Lands Day / Old </a:t>
            </a:r>
            <a:r>
              <a:rPr lang="en-US" sz="2000" b="1" dirty="0" smtClean="0"/>
              <a:t>Fort Park </a:t>
            </a:r>
            <a:r>
              <a:rPr lang="en-US" sz="2000" b="1" dirty="0" smtClean="0"/>
              <a:t>Clean-up </a:t>
            </a:r>
            <a:r>
              <a:rPr lang="en-US" sz="2000" dirty="0" smtClean="0"/>
              <a:t>– 75 volunteers, 5,655 stumps treated &amp; 30 </a:t>
            </a:r>
            <a:r>
              <a:rPr lang="en-US" sz="2000" dirty="0" err="1" smtClean="0"/>
              <a:t>lbs</a:t>
            </a:r>
            <a:r>
              <a:rPr lang="en-US" sz="2000" dirty="0" smtClean="0"/>
              <a:t> trash removed</a:t>
            </a:r>
          </a:p>
          <a:p>
            <a:pPr marL="742950" lvl="1" indent="-285750">
              <a:buFont typeface="Arial" panose="020B0604020202020204" pitchFamily="34" charset="0"/>
              <a:buChar char="•"/>
            </a:pPr>
            <a:r>
              <a:rPr lang="en-US" sz="2000" b="1" dirty="0" smtClean="0"/>
              <a:t>Campus Cleanup </a:t>
            </a:r>
            <a:r>
              <a:rPr lang="en-US" sz="2000" dirty="0" smtClean="0"/>
              <a:t>– 235 </a:t>
            </a:r>
            <a:r>
              <a:rPr lang="en-US" sz="2000" dirty="0" err="1" smtClean="0"/>
              <a:t>lbs</a:t>
            </a:r>
            <a:r>
              <a:rPr lang="en-US" sz="2000" dirty="0" smtClean="0"/>
              <a:t> trash removed, 34 volunteers</a:t>
            </a:r>
          </a:p>
          <a:p>
            <a:pPr marL="742950" lvl="1" indent="-285750">
              <a:buFont typeface="Arial" panose="020B0604020202020204" pitchFamily="34" charset="0"/>
              <a:buChar char="•"/>
            </a:pPr>
            <a:r>
              <a:rPr lang="en-US" sz="2000" b="1" dirty="0" smtClean="0"/>
              <a:t>Garrison Creek tree planting </a:t>
            </a:r>
            <a:r>
              <a:rPr lang="en-US" sz="2000" dirty="0" smtClean="0"/>
              <a:t>on 10/27</a:t>
            </a:r>
            <a:br>
              <a:rPr lang="en-US" sz="2000" dirty="0" smtClean="0"/>
            </a:br>
            <a:endParaRPr lang="en-US" sz="2000" dirty="0" smtClean="0"/>
          </a:p>
          <a:p>
            <a:pPr marL="457200" indent="-457200">
              <a:buFont typeface="Wingdings" panose="05000000000000000000" pitchFamily="2" charset="2"/>
              <a:buChar char="Ø"/>
            </a:pPr>
            <a:r>
              <a:rPr lang="en-US" sz="3200" b="1" i="1" dirty="0" smtClean="0"/>
              <a:t>Hazardous </a:t>
            </a:r>
            <a:r>
              <a:rPr lang="en-US" sz="3200" b="1" i="1" dirty="0" smtClean="0"/>
              <a:t>Waste </a:t>
            </a:r>
            <a:r>
              <a:rPr lang="en-US" sz="3200" b="1" i="1" dirty="0" smtClean="0"/>
              <a:t>Removal</a:t>
            </a:r>
          </a:p>
          <a:p>
            <a:pPr marL="914400" lvl="1" indent="-457200">
              <a:buFont typeface="Arial" panose="020B0604020202020204" pitchFamily="34" charset="0"/>
              <a:buChar char="•"/>
            </a:pPr>
            <a:r>
              <a:rPr lang="en-US" sz="2000" b="1" dirty="0" smtClean="0"/>
              <a:t>Coordinated by Terry Logan</a:t>
            </a:r>
          </a:p>
          <a:p>
            <a:pPr marL="914400" lvl="1" indent="-457200">
              <a:buFont typeface="Arial" panose="020B0604020202020204" pitchFamily="34" charset="0"/>
              <a:buChar char="•"/>
            </a:pPr>
            <a:r>
              <a:rPr lang="en-US" sz="2000" b="1" dirty="0" smtClean="0"/>
              <a:t>Bi-annually </a:t>
            </a:r>
            <a:r>
              <a:rPr lang="en-US" sz="2000" dirty="0" smtClean="0"/>
              <a:t>(May &amp; December)</a:t>
            </a:r>
          </a:p>
          <a:p>
            <a:pPr marL="914400" lvl="1" indent="-457200">
              <a:buFont typeface="Arial" panose="020B0604020202020204" pitchFamily="34" charset="0"/>
              <a:buChar char="•"/>
            </a:pPr>
            <a:r>
              <a:rPr lang="en-US" sz="2000" dirty="0" smtClean="0"/>
              <a:t>Waste removal contractor is MKC Enterprises</a:t>
            </a:r>
          </a:p>
          <a:p>
            <a:endParaRPr lang="en-US" sz="3200" b="1" dirty="0" smtClean="0"/>
          </a:p>
          <a:p>
            <a:pPr marL="457200" indent="-457200">
              <a:buFont typeface="Wingdings" panose="05000000000000000000" pitchFamily="2" charset="2"/>
              <a:buChar char="Ø"/>
            </a:pPr>
            <a:r>
              <a:rPr lang="en-US" sz="3200" b="1" dirty="0" smtClean="0"/>
              <a:t>Other</a:t>
            </a:r>
          </a:p>
          <a:p>
            <a:endParaRPr lang="en-US" b="1" dirty="0" smtClean="0">
              <a:solidFill>
                <a:srgbClr val="EEB500"/>
              </a:solidFill>
            </a:endParaRPr>
          </a:p>
          <a:p>
            <a:endParaRPr lang="en-US" dirty="0"/>
          </a:p>
        </p:txBody>
      </p:sp>
    </p:spTree>
    <p:extLst>
      <p:ext uri="{BB962C8B-B14F-4D97-AF65-F5344CB8AC3E}">
        <p14:creationId xmlns:p14="http://schemas.microsoft.com/office/powerpoint/2010/main" val="384522702"/>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lue Segoe 4-3 template-template_April-17-2007">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6205FAED-2C87-424D-9EA0-7C56B5DB84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(Blue brushed metal design)</Template>
  <TotalTime>4223</TotalTime>
  <Words>394</Words>
  <Application>Microsoft Office PowerPoint</Application>
  <PresentationFormat>On-screen Show (4:3)</PresentationFormat>
  <Paragraphs>49</Paragraphs>
  <Slides>5</Slides>
  <Notes>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5</vt:i4>
      </vt:variant>
    </vt:vector>
  </HeadingPairs>
  <TitlesOfParts>
    <vt:vector size="11" baseType="lpstr">
      <vt:lpstr>Arial</vt:lpstr>
      <vt:lpstr>Calibri</vt:lpstr>
      <vt:lpstr>Courier New</vt:lpstr>
      <vt:lpstr>Wingdings</vt:lpstr>
      <vt:lpstr>Blue Segoe 4-3 template-template_April-17-2007</vt:lpstr>
      <vt:lpstr>White with Courier font for code slides</vt:lpstr>
      <vt:lpstr>MTSU Environmental Health and Safety Metrics – September 2015</vt:lpstr>
      <vt:lpstr>Campus Support Services </vt:lpstr>
      <vt:lpstr>Training </vt:lpstr>
      <vt:lpstr>Compliance and Permitting</vt:lpstr>
      <vt:lpstr>Major Events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Environmental Health &amp; Safety Metrics</dc:title>
  <dc:creator>Amanda Sherlin</dc:creator>
  <cp:keywords/>
  <cp:lastModifiedBy>Amanda Sherlin</cp:lastModifiedBy>
  <cp:revision>22</cp:revision>
  <cp:lastPrinted>2015-10-19T15:36:35Z</cp:lastPrinted>
  <dcterms:created xsi:type="dcterms:W3CDTF">2015-10-16T18:40:45Z</dcterms:created>
  <dcterms:modified xsi:type="dcterms:W3CDTF">2015-10-20T16:19:17Z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TC102867069990</vt:lpwstr>
  </property>
</Properties>
</file>